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7556500" cy="10693400"/>
  <p:notesSz cx="7315200" cy="96012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Bold" panose="020B0604020202020204" charset="0"/>
      <p:regular r:id="rId11"/>
      <p:bold r:id="rId12"/>
    </p:embeddedFont>
    <p:embeddedFont>
      <p:font typeface="Zing Rust Scrip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61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infowms.nl" TargetMode="External"/><Relationship Id="rId4" Type="http://schemas.openxmlformats.org/officeDocument/2006/relationships/hyperlink" Target="https://www.infowms.nl/bevoegdheden-instemming-en-adv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4442" y="9322469"/>
            <a:ext cx="1031116" cy="907382"/>
          </a:xfrm>
          <a:custGeom>
            <a:avLst/>
            <a:gdLst/>
            <a:ahLst/>
            <a:cxnLst/>
            <a:rect l="l" t="t" r="r" b="b"/>
            <a:pathLst>
              <a:path w="1031116" h="907382">
                <a:moveTo>
                  <a:pt x="0" y="0"/>
                </a:moveTo>
                <a:lnTo>
                  <a:pt x="1031116" y="0"/>
                </a:lnTo>
                <a:lnTo>
                  <a:pt x="1031116" y="907382"/>
                </a:lnTo>
                <a:lnTo>
                  <a:pt x="0" y="907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68997" y="152033"/>
            <a:ext cx="3300095" cy="3419950"/>
            <a:chOff x="0" y="-76309"/>
            <a:chExt cx="4400126" cy="455993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83497"/>
              <a:ext cx="4400126" cy="440012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9CFE3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06141" y="1713809"/>
              <a:ext cx="3587838" cy="1899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Als GMR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praten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wij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mee over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hebben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we 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invloed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op het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beleid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Elevantio: zo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hebben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we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onder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andere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instemmingsrecht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op het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strategisch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koersplan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we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adviseren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over de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verdeling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middelen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we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stemmen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met, of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adviseren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over het HRM-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beleid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waarin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werkplezier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ontwikkeling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centraal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staan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lang="en-US" sz="1000" dirty="0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14543" y="965424"/>
              <a:ext cx="3571038" cy="561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Meepraten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over de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toekomst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van Elevantio!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71199" y="-76309"/>
              <a:ext cx="3251200" cy="815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err="1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Samen</a:t>
              </a:r>
              <a:r>
                <a:rPr lang="en-US" sz="3600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 </a:t>
              </a:r>
              <a:r>
                <a:rPr lang="en-US" sz="3600" err="1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sterk</a:t>
              </a:r>
              <a:endParaRPr lang="en-US" sz="3600">
                <a:solidFill>
                  <a:srgbClr val="000000"/>
                </a:solidFill>
                <a:latin typeface="Zing Rust Script"/>
                <a:ea typeface="Zing Rust Script"/>
                <a:cs typeface="Zing Rust Script"/>
                <a:sym typeface="Zing Rust Scrip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29953" y="3217024"/>
            <a:ext cx="3312069" cy="3436930"/>
            <a:chOff x="0" y="-161925"/>
            <a:chExt cx="4416091" cy="4582573"/>
          </a:xfrm>
        </p:grpSpPr>
        <p:grpSp>
          <p:nvGrpSpPr>
            <p:cNvPr id="11" name="Group 11"/>
            <p:cNvGrpSpPr/>
            <p:nvPr/>
          </p:nvGrpSpPr>
          <p:grpSpPr>
            <a:xfrm>
              <a:off x="15965" y="-114"/>
              <a:ext cx="4400126" cy="4420762"/>
              <a:chOff x="2949" y="-21"/>
              <a:chExt cx="812800" cy="81661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949" y="-21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9C487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9149" y="127616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nl-NL" sz="1000" dirty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Onze aanpak kenmerkt zich door een professionele, doelgerichte aanpak en heldere en open communicatie met onze achterban, waarbij de GMR de betrokken MR-en proactief informeert en zij ons weten te bereiken bij vragen. </a:t>
                </a:r>
                <a:endParaRPr lang="en-US" sz="1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1023304"/>
              <a:ext cx="4400126" cy="561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Jouw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stem,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onze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Verantwoordelijkheid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! 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61925"/>
              <a:ext cx="4400126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Eigenheid 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8997" y="6331602"/>
            <a:ext cx="3300095" cy="3444558"/>
            <a:chOff x="0" y="-161925"/>
            <a:chExt cx="4400126" cy="459274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30692"/>
              <a:ext cx="4400126" cy="4400126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BFC8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03072" y="1015515"/>
              <a:ext cx="3993982" cy="561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We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zijn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trots op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onze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onderwijskwaliteit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!</a:t>
              </a:r>
              <a:endParaRPr lang="en-US" sz="1200" b="1" strike="sngStrike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97743" y="1835027"/>
              <a:ext cx="3587838" cy="1181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Het is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onze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missie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om de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onderwijskwaliteit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waarborgen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helpen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verbeteren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Daarbij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kijken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we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ook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naar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kwalitatief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goed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gezond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bestuur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Het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belang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de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kinderen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staat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altijd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op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nummer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één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! </a:t>
              </a:r>
              <a:endParaRPr lang="en-US" sz="1000" dirty="0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75211" y="-161925"/>
              <a:ext cx="1449705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Trots 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888323" y="189864"/>
            <a:ext cx="3447366" cy="3348124"/>
            <a:chOff x="-196361" y="-64038"/>
            <a:chExt cx="4596487" cy="4464164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400126" cy="4400126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E260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26002" y="1694871"/>
              <a:ext cx="3863815" cy="1659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Als GMR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overleggen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wij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regelmatig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met het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bestuur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dragen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bij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aan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sterke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toekomst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voor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alle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scholen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Elevantio.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Onze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samenwerking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is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gericht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op het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bereiken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gedeelde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visie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onderwijs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hoge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kwaliteit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waarin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elk kind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elke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medewerker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tot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zijn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recht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komt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 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26002" y="848036"/>
              <a:ext cx="3863816" cy="561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Samen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met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kinderen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ouders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collega’s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directie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bestuur</a:t>
              </a:r>
              <a:r>
                <a:rPr lang="en-US" sz="12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! 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-196361" y="-64038"/>
              <a:ext cx="4512182" cy="812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Verbondenheid 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033471" y="6446876"/>
            <a:ext cx="3300095" cy="3329284"/>
            <a:chOff x="0" y="-38919"/>
            <a:chExt cx="4400126" cy="4439045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400126" cy="440012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07D70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81891" y="1780397"/>
              <a:ext cx="3677639" cy="1420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Als GMR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geven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we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advies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aan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het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bestuur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over hoe we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samen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omgeving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creëren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waar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iedereen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tot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bloei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komt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zoals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over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veiligheid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welzijn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van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kinderen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medewerkers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innovaties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onderwijs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maar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ook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over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schooltijden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vakantieroosters</a:t>
              </a:r>
              <a:r>
                <a:rPr lang="en-US" sz="10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 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18573" y="1008778"/>
              <a:ext cx="3562978" cy="561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 err="1">
                  <a:latin typeface="Open Sans Bold"/>
                  <a:ea typeface="Open Sans Bold"/>
                  <a:cs typeface="Open Sans Bold"/>
                  <a:sym typeface="Open Sans Bold"/>
                </a:rPr>
                <a:t>Bijdragen</a:t>
              </a:r>
              <a:r>
                <a:rPr lang="en-US" sz="1200" b="1" dirty="0"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latin typeface="Open Sans Bold"/>
                  <a:ea typeface="Open Sans Bold"/>
                  <a:cs typeface="Open Sans Bold"/>
                  <a:sym typeface="Open Sans Bold"/>
                </a:rPr>
                <a:t>aan</a:t>
              </a:r>
              <a:r>
                <a:rPr lang="en-US" sz="1200" b="1" dirty="0"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latin typeface="Open Sans Bold"/>
                  <a:ea typeface="Open Sans Bold"/>
                  <a:cs typeface="Open Sans Bold"/>
                  <a:sym typeface="Open Sans Bold"/>
                </a:rPr>
                <a:t>een</a:t>
              </a:r>
              <a:r>
                <a:rPr lang="en-US" sz="1200" b="1" dirty="0"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latin typeface="Open Sans Bold"/>
                  <a:ea typeface="Open Sans Bold"/>
                  <a:cs typeface="Open Sans Bold"/>
                  <a:sym typeface="Open Sans Bold"/>
                </a:rPr>
                <a:t>inspirerende</a:t>
              </a:r>
              <a:r>
                <a:rPr lang="en-US" sz="1200" b="1" dirty="0">
                  <a:latin typeface="Open Sans Bold"/>
                  <a:ea typeface="Open Sans Bold"/>
                  <a:cs typeface="Open Sans Bold"/>
                  <a:sym typeface="Open Sans Bold"/>
                </a:rPr>
                <a:t> leer- </a:t>
              </a:r>
              <a:r>
                <a:rPr lang="en-US" sz="1200" b="1" dirty="0" err="1">
                  <a:latin typeface="Open Sans Bold"/>
                  <a:ea typeface="Open Sans Bold"/>
                  <a:cs typeface="Open Sans Bold"/>
                  <a:sym typeface="Open Sans Bold"/>
                </a:rPr>
                <a:t>en</a:t>
              </a:r>
              <a:r>
                <a:rPr lang="en-US" sz="1200" b="1" dirty="0"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latin typeface="Open Sans Bold"/>
                  <a:ea typeface="Open Sans Bold"/>
                  <a:cs typeface="Open Sans Bold"/>
                  <a:sym typeface="Open Sans Bold"/>
                </a:rPr>
                <a:t>werkomgeving</a:t>
              </a:r>
              <a:r>
                <a:rPr lang="en-US" sz="1200" b="1" dirty="0">
                  <a:latin typeface="Open Sans Bold"/>
                  <a:ea typeface="Open Sans Bold"/>
                  <a:cs typeface="Open Sans Bold"/>
                  <a:sym typeface="Open Sans Bold"/>
                </a:rPr>
                <a:t>! 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9896" y="-38919"/>
              <a:ext cx="3909634" cy="815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err="1">
                  <a:solidFill>
                    <a:srgbClr val="000000"/>
                  </a:solidFill>
                  <a:latin typeface="Zing Rust Script"/>
                  <a:ea typeface="Zing Rust Script"/>
                  <a:cs typeface="Zing Rust Script"/>
                  <a:sym typeface="Zing Rust Script"/>
                </a:rPr>
                <a:t>Verwondering</a:t>
              </a:r>
              <a:endParaRPr lang="en-US" sz="3600">
                <a:solidFill>
                  <a:srgbClr val="000000"/>
                </a:solidFill>
                <a:latin typeface="Zing Rust Script"/>
                <a:ea typeface="Zing Rust Script"/>
                <a:cs typeface="Zing Rust Script"/>
                <a:sym typeface="Zing Rust Scrip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4442" y="9322469"/>
            <a:ext cx="1031116" cy="907382"/>
          </a:xfrm>
          <a:custGeom>
            <a:avLst/>
            <a:gdLst/>
            <a:ahLst/>
            <a:cxnLst/>
            <a:rect l="l" t="t" r="r" b="b"/>
            <a:pathLst>
              <a:path w="1031116" h="907382">
                <a:moveTo>
                  <a:pt x="0" y="0"/>
                </a:moveTo>
                <a:lnTo>
                  <a:pt x="1031116" y="0"/>
                </a:lnTo>
                <a:lnTo>
                  <a:pt x="1031116" y="907382"/>
                </a:lnTo>
                <a:lnTo>
                  <a:pt x="0" y="907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556967" y="1041704"/>
            <a:ext cx="6440503" cy="7751776"/>
            <a:chOff x="0" y="-19050"/>
            <a:chExt cx="2308131" cy="2169006"/>
          </a:xfrm>
        </p:grpSpPr>
        <p:sp>
          <p:nvSpPr>
            <p:cNvPr id="4" name="Freeform 4"/>
            <p:cNvSpPr/>
            <p:nvPr/>
          </p:nvSpPr>
          <p:spPr>
            <a:xfrm>
              <a:off x="25475" y="90317"/>
              <a:ext cx="2282656" cy="2059639"/>
            </a:xfrm>
            <a:custGeom>
              <a:avLst/>
              <a:gdLst/>
              <a:ahLst/>
              <a:cxnLst/>
              <a:rect l="l" t="t" r="r" b="b"/>
              <a:pathLst>
                <a:path w="2282656" h="1885962">
                  <a:moveTo>
                    <a:pt x="0" y="0"/>
                  </a:moveTo>
                  <a:lnTo>
                    <a:pt x="2282656" y="0"/>
                  </a:lnTo>
                  <a:lnTo>
                    <a:pt x="2282656" y="1885962"/>
                  </a:lnTo>
                  <a:lnTo>
                    <a:pt x="0" y="1885962"/>
                  </a:lnTo>
                  <a:close/>
                </a:path>
              </a:pathLst>
            </a:custGeom>
            <a:solidFill>
              <a:srgbClr val="AFDCE9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282656" cy="1905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45077" y="1667656"/>
            <a:ext cx="6087087" cy="7402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/>
            <a:r>
              <a:rPr lang="nl-N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Bevoegdheden (G)MR</a:t>
            </a:r>
          </a:p>
          <a:p>
            <a:pPr algn="l" fontAlgn="base"/>
            <a:endParaRPr lang="nl-NL" sz="11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(G)MR kan meepraten over en invloed uitoefenen op het beleid. </a:t>
            </a:r>
          </a:p>
          <a:p>
            <a:pPr algn="l" fontAlgn="base"/>
            <a:endParaRPr lang="nl-NL" sz="1100" u="none" strike="noStrik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endParaRPr lang="nl-NL" sz="11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b="0" i="0" dirty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b="0" i="0" dirty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l" fontAlgn="base"/>
            <a:endParaRPr lang="nl-NL" sz="11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Wet medezeggenschap (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Wms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kent in dat kader rechten en bevoegdheden toe aan (G)MR (en de verschillende geledingen) en aan de ondersteuningsplanraad (OPR,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speciale medezeggenschapsraad van een samenwerkingsverband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 </a:t>
            </a:r>
          </a:p>
          <a:p>
            <a:pPr algn="l" fontAlgn="base"/>
            <a:endParaRPr lang="nl-NL" sz="1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nl-NL" sz="1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Algemene bevoegdheden</a:t>
            </a:r>
            <a:endParaRPr lang="nl-NL" sz="11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algemene bevoegdheden van de (G)MR, de OPR en de geledingen bestaan uit drie rechten:</a:t>
            </a:r>
          </a:p>
          <a:p>
            <a:pPr algn="l" fontAlgn="base"/>
            <a:endParaRPr lang="nl-NL" sz="11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recht op overleg (artikel 6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Wms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initiatiefrecht (artikel 6 lid 2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Wms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recht op informatie (artikel 8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Wms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algn="l" fontAlgn="base"/>
            <a:br>
              <a:rPr lang="nl-NL" sz="1200" b="0" i="0" dirty="0">
                <a:effectLst/>
                <a:latin typeface="Aptos" panose="020B0004020202020204" pitchFamily="34" charset="0"/>
              </a:rPr>
            </a:br>
            <a:r>
              <a:rPr lang="nl-NL" sz="1100" b="1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Sollicitatiecommissie </a:t>
            </a:r>
            <a:r>
              <a:rPr lang="nl-NL" sz="11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schoolleider/bestuurder</a:t>
            </a:r>
            <a:endParaRPr lang="nl-NL" sz="11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nl-NL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Mocht er een nieuwe schoolleider of 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bestuurder </a:t>
            </a:r>
            <a:r>
              <a:rPr lang="nl-NL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benoemd moeten worden, dan wordt er een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sollicitatiecommissie ingesteld waarin in ieder geval één vertegenwoordiger uit of namens de personeelsgeleding van de MR, en één vertegenwoordiger uit of namens de oudergeleding  van de (G)MR zitten (artikel 8a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Wms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).</a:t>
            </a:r>
          </a:p>
          <a:p>
            <a:pPr algn="l" fontAlgn="base"/>
            <a:br>
              <a:rPr lang="nl-NL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100" b="1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Bijzondere bevoegdheden: instemming of advies?</a:t>
            </a:r>
            <a:endParaRPr lang="nl-NL" sz="1100" b="0" i="0" dirty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algn="l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bijzondere bevoegdheden bestaan uit instemmings- en adviesbevoegdheden. </a:t>
            </a:r>
          </a:p>
          <a:p>
            <a:pPr algn="l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een overzicht van de instemmingsbevoegdheden en adviesbevoegdheden van de verschillende medezeggenschapsorganen volgens de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Wms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verwijzen wij u naar:     </a:t>
            </a:r>
          </a:p>
          <a:p>
            <a:pPr algn="l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pPr algn="ctr" fontAlgn="base"/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tooltip="https://www.infowms.nl/bevoegdheden-instemming-en-advies/"/>
              </a:rPr>
              <a:t>https://www.infowms.nl/bevoegdheden-instemming-en-advies/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 algn="l" fontAlgn="base"/>
            <a:endParaRPr lang="nl-NL" sz="1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 fontAlgn="base"/>
            <a:r>
              <a:rPr lang="nl-NL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 hier uw voordeel mee!</a:t>
            </a:r>
          </a:p>
          <a:p>
            <a:br>
              <a:rPr lang="nl-NL" sz="1200" dirty="0"/>
            </a:br>
            <a:endParaRPr lang="en-US"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 rot="16200000">
            <a:off x="-2737689" y="4626225"/>
            <a:ext cx="636941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Alles over de Wet </a:t>
            </a:r>
            <a:r>
              <a:rPr lang="en-US" sz="1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medezeggenschap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op </a:t>
            </a:r>
            <a:r>
              <a:rPr lang="en-US" sz="1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scholen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zie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1200" b="1" u="sng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5" tooltip="https://www.infowms.nl"/>
              </a:rPr>
              <a:t>https://www.infowms.nl/ 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  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2171" y="8785140"/>
            <a:ext cx="6172156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Vragen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over/</a:t>
            </a:r>
            <a:r>
              <a:rPr lang="en-US" sz="1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aan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GMR? Neem contact op met annemiekstallaart@elevantio.nl (</a:t>
            </a:r>
            <a:r>
              <a:rPr lang="en-US" sz="1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voorzitter</a:t>
            </a:r>
            <a:r>
              <a:rPr lang="en-US" sz="1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van de GMR) 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2F8BD54-46E5-D0FF-D96F-71FBEDAD5FED}"/>
              </a:ext>
            </a:extLst>
          </p:cNvPr>
          <p:cNvSpPr txBox="1"/>
          <p:nvPr/>
        </p:nvSpPr>
        <p:spPr>
          <a:xfrm>
            <a:off x="512092" y="789851"/>
            <a:ext cx="653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Zing Rust Script" panose="020B0604020202020204" charset="0"/>
              </a:rPr>
              <a:t>Medezeggenschap binnen Elevantio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B85C99B-99B0-5129-D17E-9D8949F2CFBB}"/>
              </a:ext>
            </a:extLst>
          </p:cNvPr>
          <p:cNvSpPr/>
          <p:nvPr/>
        </p:nvSpPr>
        <p:spPr>
          <a:xfrm>
            <a:off x="1165712" y="2290225"/>
            <a:ext cx="2337314" cy="1718359"/>
          </a:xfrm>
          <a:custGeom>
            <a:avLst/>
            <a:gdLst/>
            <a:ahLst/>
            <a:cxnLst/>
            <a:rect l="l" t="t" r="r" b="b"/>
            <a:pathLst>
              <a:path w="837640" h="615821">
                <a:moveTo>
                  <a:pt x="0" y="0"/>
                </a:moveTo>
                <a:lnTo>
                  <a:pt x="837640" y="0"/>
                </a:lnTo>
                <a:lnTo>
                  <a:pt x="837640" y="615821"/>
                </a:lnTo>
                <a:lnTo>
                  <a:pt x="0" y="615821"/>
                </a:lnTo>
                <a:close/>
              </a:path>
            </a:pathLst>
          </a:custGeom>
          <a:solidFill>
            <a:srgbClr val="89CFE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50EF68E-990C-8725-6D8F-D0247102C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846" y="2290225"/>
            <a:ext cx="2341067" cy="171922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DEA80EF-40CA-ADFC-0758-0299F66B480C}"/>
              </a:ext>
            </a:extLst>
          </p:cNvPr>
          <p:cNvSpPr txBox="1"/>
          <p:nvPr/>
        </p:nvSpPr>
        <p:spPr>
          <a:xfrm>
            <a:off x="3991215" y="2290225"/>
            <a:ext cx="231069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GMR:​</a:t>
            </a:r>
            <a:endParaRPr lang="nl-NL" sz="1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nl-NL" sz="1000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Houdt zich bezig met </a:t>
            </a:r>
            <a:r>
              <a:rPr lang="nl-NL" sz="1000" kern="1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bovenschoolse</a:t>
            </a:r>
            <a:r>
              <a:rPr lang="nl-NL" sz="1000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zaken.​</a:t>
            </a:r>
            <a:endParaRPr lang="nl-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nl-NL" sz="1000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gesprekspartner van het bestuur van de stichting.​</a:t>
            </a:r>
            <a:endParaRPr lang="nl-NL" sz="1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000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Voorbeeld: Een GMR krijgt uitleg van het bestuur op de algemene begroting van de stichting. </a:t>
            </a:r>
            <a:endParaRPr lang="nl-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37B86A6-F7DF-0869-DF20-A02D4DEFD514}"/>
              </a:ext>
            </a:extLst>
          </p:cNvPr>
          <p:cNvSpPr txBox="1"/>
          <p:nvPr/>
        </p:nvSpPr>
        <p:spPr>
          <a:xfrm>
            <a:off x="1184722" y="2279935"/>
            <a:ext cx="2310698" cy="1585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nl-NL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MR:</a:t>
            </a:r>
            <a:r>
              <a:rPr lang="en-US" sz="10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​</a:t>
            </a:r>
          </a:p>
          <a:p>
            <a:pPr algn="ctr" fontAlgn="base"/>
            <a:endParaRPr lang="nl-NL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fontAlgn="base">
              <a:buFont typeface="Wingdings" panose="05000000000000000000" pitchFamily="2" charset="2"/>
              <a:buChar char="§"/>
            </a:pPr>
            <a:r>
              <a:rPr lang="nl-NL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Houdt </a:t>
            </a:r>
            <a:r>
              <a:rPr lang="nl-NL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zich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bezig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nl-NL" sz="10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schoolspecifieke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zaken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nl-NL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fontAlgn="base"/>
            <a:endParaRPr lang="nl-NL" sz="1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 fontAlgn="base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nl-NL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gesprekspartner van de directie van de school. </a:t>
            </a:r>
            <a:r>
              <a:rPr lang="nl-NL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1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nl-NL" sz="10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Voorbeeld: </a:t>
            </a:r>
            <a:r>
              <a:rPr lang="nl-NL" sz="1000" dirty="0">
                <a:effectLst/>
                <a:latin typeface="Open Sans"/>
                <a:ea typeface="Open Sans"/>
                <a:cs typeface="Open Sans"/>
              </a:rPr>
              <a:t>Een MR 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krijgt </a:t>
            </a:r>
            <a:r>
              <a:rPr lang="nl-NL" sz="1000" dirty="0">
                <a:effectLst/>
                <a:latin typeface="Open Sans"/>
                <a:ea typeface="Open Sans"/>
                <a:cs typeface="Open Sans"/>
              </a:rPr>
              <a:t>uitleg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 van de directie op de </a:t>
            </a:r>
            <a:r>
              <a:rPr lang="nl-NL" sz="1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schoolbegroting</a:t>
            </a:r>
            <a:r>
              <a:rPr lang="nl-NL" sz="10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. </a:t>
            </a:r>
            <a:r>
              <a:rPr lang="nl-NL" sz="1000" dirty="0">
                <a:effectLst/>
                <a:latin typeface="Open Sans"/>
                <a:ea typeface="Open Sans"/>
                <a:cs typeface="Open Sans"/>
              </a:rPr>
              <a:t>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17C8777CA8E4BA87CD4B5BA2C735A" ma:contentTypeVersion="32" ma:contentTypeDescription="Een nieuw document maken." ma:contentTypeScope="" ma:versionID="7247ca715708b47c7766e5fe11c57c26">
  <xsd:schema xmlns:xsd="http://www.w3.org/2001/XMLSchema" xmlns:xs="http://www.w3.org/2001/XMLSchema" xmlns:p="http://schemas.microsoft.com/office/2006/metadata/properties" xmlns:ns2="66aa2c11-b3e7-497b-b3f5-a3745d1b7db7" xmlns:ns3="6284686b-ead6-4029-b3d6-044b3407466a" xmlns:ns4="fc9bfcd3-394a-4c73-9524-b2771ba0bf66" xmlns:ns5="43e99a0e-e6fb-437c-a7f7-37495d7e72ac" targetNamespace="http://schemas.microsoft.com/office/2006/metadata/properties" ma:root="true" ma:fieldsID="471f99dee950c31f7b39b0e823caa6f5" ns2:_="" ns3:_="" ns4:_="" ns5:_="">
    <xsd:import namespace="66aa2c11-b3e7-497b-b3f5-a3745d1b7db7"/>
    <xsd:import namespace="6284686b-ead6-4029-b3d6-044b3407466a"/>
    <xsd:import namespace="fc9bfcd3-394a-4c73-9524-b2771ba0bf66"/>
    <xsd:import namespace="43e99a0e-e6fb-437c-a7f7-37495d7e72ac"/>
    <xsd:element name="properties">
      <xsd:complexType>
        <xsd:sequence>
          <xsd:element name="documentManagement">
            <xsd:complexType>
              <xsd:all>
                <xsd:element ref="ns2:Title0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a2c11-b3e7-497b-b3f5-a3745d1b7db7" elementFormDefault="qualified">
    <xsd:import namespace="http://schemas.microsoft.com/office/2006/documentManagement/types"/>
    <xsd:import namespace="http://schemas.microsoft.com/office/infopath/2007/PartnerControls"/>
    <xsd:element name="Title0" ma:index="8" nillable="true" ma:displayName="Title" ma:default="" ma:description="" ma:internalName="Title0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4686b-ead6-4029-b3d6-044b340746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bfcd3-394a-4c73-9524-b2771ba0bf66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d400f354-b67d-4c97-adb2-bf7975b24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99a0e-e6fb-437c-a7f7-37495d7e72a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648d803-d2f6-4800-b9fa-9f8261d9d5f7}" ma:internalName="TaxCatchAll" ma:showField="CatchAllData" ma:web="43e99a0e-e6fb-437c-a7f7-37495d7e7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e99a0e-e6fb-437c-a7f7-37495d7e72ac" xsi:nil="true"/>
    <lcf76f155ced4ddcb4097134ff3c332f xmlns="fc9bfcd3-394a-4c73-9524-b2771ba0bf66">
      <Terms xmlns="http://schemas.microsoft.com/office/infopath/2007/PartnerControls"/>
    </lcf76f155ced4ddcb4097134ff3c332f>
    <SharedWithUsers xmlns="6284686b-ead6-4029-b3d6-044b3407466a">
      <UserInfo>
        <DisplayName/>
        <AccountId xsi:nil="true"/>
        <AccountType/>
      </UserInfo>
    </SharedWithUsers>
    <Title0 xmlns="66aa2c11-b3e7-497b-b3f5-a3745d1b7db7" xsi:nil="true"/>
  </documentManagement>
</p:properties>
</file>

<file path=customXml/itemProps1.xml><?xml version="1.0" encoding="utf-8"?>
<ds:datastoreItem xmlns:ds="http://schemas.openxmlformats.org/officeDocument/2006/customXml" ds:itemID="{B0D52A90-E706-48CF-BE53-432CBEBE0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a2c11-b3e7-497b-b3f5-a3745d1b7db7"/>
    <ds:schemaRef ds:uri="6284686b-ead6-4029-b3d6-044b3407466a"/>
    <ds:schemaRef ds:uri="fc9bfcd3-394a-4c73-9524-b2771ba0bf66"/>
    <ds:schemaRef ds:uri="43e99a0e-e6fb-437c-a7f7-37495d7e7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3F11E5-7D5B-4DF7-8109-CFFF906B0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9C33C-1B4A-40E8-9DA9-C88837A24BD9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37f02a31-7f54-4173-8247-0020a0bb6027"/>
    <ds:schemaRef ds:uri="5b82ceaa-fb57-4a90-9c67-6d1ce071eb4e"/>
    <ds:schemaRef ds:uri="87969d11-2cb3-4f94-8c2b-67b803c263ca"/>
    <ds:schemaRef ds:uri="http://www.w3.org/XML/1998/namespace"/>
    <ds:schemaRef ds:uri="43e99a0e-e6fb-437c-a7f7-37495d7e72ac"/>
    <ds:schemaRef ds:uri="fc9bfcd3-394a-4c73-9524-b2771ba0bf66"/>
    <ds:schemaRef ds:uri="6284686b-ead6-4029-b3d6-044b3407466a"/>
    <ds:schemaRef ds:uri="66aa2c11-b3e7-497b-b3f5-a3745d1b7d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Aangepast</PresentationFormat>
  <Paragraphs>63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2" baseType="lpstr">
      <vt:lpstr>Open Sans</vt:lpstr>
      <vt:lpstr>Open Sans Bold</vt:lpstr>
      <vt:lpstr>Wingdings</vt:lpstr>
      <vt:lpstr>Times New Roman</vt:lpstr>
      <vt:lpstr>Symbol</vt:lpstr>
      <vt:lpstr>Zing Rust Script</vt:lpstr>
      <vt:lpstr>Arial</vt:lpstr>
      <vt:lpstr>Calibri</vt:lpstr>
      <vt:lpstr>Aptos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Tamara van der Kelen | Elevantio</dc:creator>
  <cp:lastModifiedBy>Tamara van der Kelen | Elevantio</cp:lastModifiedBy>
  <cp:revision>6</cp:revision>
  <cp:lastPrinted>2024-11-14T13:41:12Z</cp:lastPrinted>
  <dcterms:created xsi:type="dcterms:W3CDTF">2006-08-16T00:00:00Z</dcterms:created>
  <dcterms:modified xsi:type="dcterms:W3CDTF">2025-01-22T13:05:03Z</dcterms:modified>
  <dc:identifier>DAGVnAdBxeI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0x01010004C17C8777CA8E4BA87CD4B5BA2C735A</vt:lpwstr>
  </property>
  <property fmtid="{D5CDD505-2E9C-101B-9397-08002B2CF9AE}" pid="3" name="Order">
    <vt:r8>453800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